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92" r:id="rId5"/>
    <p:sldId id="310" r:id="rId6"/>
    <p:sldId id="311" r:id="rId7"/>
    <p:sldId id="321" r:id="rId8"/>
    <p:sldId id="312" r:id="rId9"/>
    <p:sldId id="316" r:id="rId10"/>
    <p:sldId id="313" r:id="rId11"/>
    <p:sldId id="314" r:id="rId12"/>
    <p:sldId id="318" r:id="rId13"/>
    <p:sldId id="315" r:id="rId14"/>
    <p:sldId id="317" r:id="rId15"/>
    <p:sldId id="319" r:id="rId16"/>
    <p:sldId id="322" r:id="rId17"/>
    <p:sldId id="32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1BF5CA-833F-4E3D-7D0F-8A7CC8DD5B14}" name="jarne everaerts" initials="je" userId="71b6373032702a9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0828" autoAdjust="0"/>
  </p:normalViewPr>
  <p:slideViewPr>
    <p:cSldViewPr snapToGrid="0">
      <p:cViewPr varScale="1">
        <p:scale>
          <a:sx n="55" d="100"/>
          <a:sy n="55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3491B-6859-49F8-BA24-32E872EC8379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BE15-77C2-410A-A726-88291D5EF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06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ransmission_Control_Protoco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l.wikipedia.org/wiki/Internet_Protoco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m_Truscot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Jim_Ellis_(computing)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ongeren_(stad)" TargetMode="External"/><Relationship Id="rId7" Type="http://schemas.openxmlformats.org/officeDocument/2006/relationships/hyperlink" Target="https://nl.wikipedia.org/wiki/Engelan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l.wikipedia.org/wiki/Londen" TargetMode="External"/><Relationship Id="rId5" Type="http://schemas.openxmlformats.org/officeDocument/2006/relationships/hyperlink" Target="https://nl.wikipedia.org/wiki/1947" TargetMode="External"/><Relationship Id="rId4" Type="http://schemas.openxmlformats.org/officeDocument/2006/relationships/hyperlink" Target="https://nl.wikipedia.org/wiki/26_januari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nl.wikipedia.org/wiki/JavaScript" TargetMode="External"/><Relationship Id="rId13" Type="http://schemas.openxmlformats.org/officeDocument/2006/relationships/hyperlink" Target="https://nl.wikipedia.org/wiki/1997" TargetMode="External"/><Relationship Id="rId3" Type="http://schemas.openxmlformats.org/officeDocument/2006/relationships/hyperlink" Target="https://nl.wikipedia.org/wiki/Mosaic_(browser)" TargetMode="External"/><Relationship Id="rId7" Type="http://schemas.openxmlformats.org/officeDocument/2006/relationships/hyperlink" Target="https://nl.wikipedia.org/wiki/Java_(programmeertaal)" TargetMode="External"/><Relationship Id="rId12" Type="http://schemas.openxmlformats.org/officeDocument/2006/relationships/hyperlink" Target="https://nl.wikipedia.org/wiki/Netscape_Navigator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l.wikipedia.org/wiki/RealAudio" TargetMode="External"/><Relationship Id="rId11" Type="http://schemas.openxmlformats.org/officeDocument/2006/relationships/hyperlink" Target="https://nl.wikipedia.org/wiki/Internet_Explorer" TargetMode="External"/><Relationship Id="rId5" Type="http://schemas.openxmlformats.org/officeDocument/2006/relationships/hyperlink" Target="https://nl.wikipedia.org/wiki/1995" TargetMode="External"/><Relationship Id="rId10" Type="http://schemas.openxmlformats.org/officeDocument/2006/relationships/hyperlink" Target="https://nl.wikipedia.org/wiki/Internettelefonie" TargetMode="External"/><Relationship Id="rId4" Type="http://schemas.openxmlformats.org/officeDocument/2006/relationships/hyperlink" Target="https://nl.wikipedia.org/wiki/1994" TargetMode="External"/><Relationship Id="rId9" Type="http://schemas.openxmlformats.org/officeDocument/2006/relationships/hyperlink" Target="https://nl.wikipedia.org/wiki/1996" TargetMode="External"/><Relationship Id="rId14" Type="http://schemas.openxmlformats.org/officeDocument/2006/relationships/hyperlink" Target="https://nl.wikipedia.org/wiki/Geschiedenis_van_het_internet#cite_note-3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itute_of_Electrical_and_Electronics_Engineer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Radio_wave" TargetMode="External"/><Relationship Id="rId4" Type="http://schemas.openxmlformats.org/officeDocument/2006/relationships/hyperlink" Target="https://en.wikipedia.org/wiki/IEEE_802.1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4 October 1957</a:t>
            </a:r>
            <a:br>
              <a:rPr lang="en-GB" dirty="0"/>
            </a:br>
            <a:r>
              <a:rPr lang="en-GB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Advanced Research Projects Agency</a:t>
            </a:r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5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2007 multimedia instead of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8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100 – 500 </a:t>
            </a:r>
            <a:r>
              <a:rPr lang="en-GB" dirty="0" err="1"/>
              <a:t>Mbits</a:t>
            </a:r>
            <a:br>
              <a:rPr lang="en-GB" dirty="0"/>
            </a:br>
            <a:endParaRPr lang="en-GB" dirty="0"/>
          </a:p>
          <a:p>
            <a:r>
              <a:rPr lang="en-GB" dirty="0"/>
              <a:t>Satellite based internet</a:t>
            </a:r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5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Packet-switching: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data into packet</a:t>
            </a:r>
            <a:br>
              <a:rPr lang="en-GB" dirty="0"/>
            </a:br>
            <a:r>
              <a:rPr lang="en-GB" dirty="0"/>
              <a:t>header = destination</a:t>
            </a:r>
            <a:br>
              <a:rPr lang="en-GB" dirty="0"/>
            </a:br>
            <a:r>
              <a:rPr lang="en-GB" dirty="0"/>
              <a:t>payload = data</a:t>
            </a:r>
          </a:p>
          <a:p>
            <a:endParaRPr lang="en-GB" dirty="0"/>
          </a:p>
          <a:p>
            <a:r>
              <a:rPr lang="en-GB" dirty="0"/>
              <a:t>---\       /---</a:t>
            </a:r>
            <a:br>
              <a:rPr lang="en-GB" dirty="0"/>
            </a:br>
            <a:r>
              <a:rPr lang="en-GB" dirty="0"/>
              <a:t>--- &gt;   &lt; ---</a:t>
            </a:r>
            <a:br>
              <a:rPr lang="en-GB" dirty="0"/>
            </a:br>
            <a:r>
              <a:rPr lang="en-GB" dirty="0"/>
              <a:t>---/       \---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interface message processor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6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Interface Message Processor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messenger store forward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University of California Los Angeles</a:t>
            </a:r>
            <a:b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2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Stanford Research Institute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 University of California Santa Barbara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 University of Utah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 login crash on g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 in 20K tests succeeded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7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1971 </a:t>
            </a:r>
            <a:r>
              <a:rPr lang="en-GB" dirty="0" err="1"/>
              <a:t>eerste</a:t>
            </a:r>
            <a:r>
              <a:rPr lang="en-GB" dirty="0"/>
              <a:t> email </a:t>
            </a:r>
            <a:br>
              <a:rPr lang="en-GB" dirty="0"/>
            </a:br>
            <a:r>
              <a:rPr lang="en-GB" dirty="0"/>
              <a:t>@ to identify users on </a:t>
            </a:r>
            <a:r>
              <a:rPr lang="en-GB" dirty="0" err="1"/>
              <a:t>arpa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1974 </a:t>
            </a:r>
            <a:r>
              <a:rPr lang="en-GB" dirty="0" err="1"/>
              <a:t>arpa</a:t>
            </a:r>
            <a:r>
              <a:rPr lang="en-GB" dirty="0"/>
              <a:t> and </a:t>
            </a:r>
            <a:r>
              <a:rPr lang="en-GB" dirty="0">
                <a:hlinkClick r:id="rId3" tooltip="Transmission Control Protocol"/>
              </a:rPr>
              <a:t>S</a:t>
            </a:r>
            <a:r>
              <a:rPr lang="en-GB" dirty="0"/>
              <a:t>tanford 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ransmission Control Protocol"/>
              </a:rPr>
              <a:t>Transmission Control Protocol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nternet Protocol"/>
              </a:rPr>
              <a:t>Internet Protocol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</a:br>
            <a:b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1982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Eunet</a:t>
            </a:r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1984</a:t>
            </a:r>
            <a:r>
              <a:rPr lang="en-US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Domain Name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46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1979,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om Truscott"/>
              </a:rPr>
              <a:t>Tom Truscott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Jim Ellis (computing)"/>
              </a:rPr>
              <a:t>Jim Ellis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decode audio signals into data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40–50 kbit/s is the norm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25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ongeren (stad)"/>
              </a:rPr>
              <a:t>Robert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ongeren (stad)"/>
              </a:rPr>
              <a:t>cailliau</a:t>
            </a:r>
            <a:b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ongeren (stad)"/>
              </a:rPr>
            </a:b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ongeren (stad)"/>
              </a:rPr>
              <a:t>Tongeren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26 januari"/>
              </a:rPr>
              <a:t>26 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26 januari"/>
              </a:rPr>
              <a:t>januari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1947</a:t>
            </a:r>
            <a:br>
              <a:rPr lang="en-US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</a:br>
            <a:r>
              <a:rPr lang="en-US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1974 </a:t>
            </a:r>
            <a:r>
              <a:rPr lang="en-US" b="0" i="0" u="sng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cern</a:t>
            </a:r>
            <a:br>
              <a:rPr lang="en-US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</a:br>
            <a:br>
              <a:rPr lang="en-US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</a:br>
            <a:r>
              <a:rPr lang="en-US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sir timothy </a:t>
            </a:r>
            <a:r>
              <a:rPr lang="en-US" b="0" i="0" u="sng" dirty="0" err="1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berners-lee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8 </a:t>
            </a:r>
            <a:r>
              <a:rPr lang="en-US" dirty="0" err="1">
                <a:effectLst/>
              </a:rPr>
              <a:t>juni</a:t>
            </a:r>
            <a:r>
              <a:rPr lang="en-US" dirty="0">
                <a:effectLst/>
              </a:rPr>
              <a:t> 1955</a:t>
            </a:r>
            <a:br>
              <a:rPr lang="en-US" dirty="0">
                <a:effectLst/>
              </a:rPr>
            </a:br>
            <a:r>
              <a:rPr lang="en-US" u="none" strike="noStrike" dirty="0" err="1">
                <a:solidFill>
                  <a:srgbClr val="0645AD"/>
                </a:solidFill>
                <a:effectLst/>
                <a:hlinkClick r:id="rId6" tooltip="Londen"/>
              </a:rPr>
              <a:t>Londen</a:t>
            </a:r>
            <a:r>
              <a:rPr lang="en-US" dirty="0">
                <a:effectLst/>
              </a:rPr>
              <a:t>, </a:t>
            </a:r>
            <a:r>
              <a:rPr lang="en-US" u="none" strike="noStrike" dirty="0" err="1">
                <a:solidFill>
                  <a:srgbClr val="0645AD"/>
                </a:solidFill>
                <a:effectLst/>
                <a:hlinkClick r:id="rId7" tooltip="Engeland"/>
              </a:rPr>
              <a:t>Engeland</a:t>
            </a:r>
            <a:br>
              <a:rPr lang="en-US" u="none" strike="noStrike" dirty="0">
                <a:solidFill>
                  <a:srgbClr val="0645AD"/>
                </a:solidFill>
                <a:effectLst/>
              </a:rPr>
            </a:br>
            <a:endParaRPr lang="en-US" u="none" strike="noStrike" dirty="0">
              <a:solidFill>
                <a:srgbClr val="0645AD"/>
              </a:solidFill>
              <a:effectLst/>
            </a:endParaRPr>
          </a:p>
          <a:p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European Organization for Nuclear Research</a:t>
            </a:r>
            <a:endParaRPr lang="en-US" u="none" strike="noStrike" dirty="0">
              <a:solidFill>
                <a:srgbClr val="0645AD"/>
              </a:solidFill>
              <a:effectLst/>
            </a:endParaRPr>
          </a:p>
          <a:p>
            <a:endParaRPr lang="en-US" u="none" strike="noStrike" dirty="0">
              <a:solidFill>
                <a:srgbClr val="0645AD"/>
              </a:solidFill>
              <a:effectLst/>
            </a:endParaRPr>
          </a:p>
          <a:p>
            <a:r>
              <a:rPr lang="en-US" b="1" i="0" dirty="0" err="1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HyperText</a:t>
            </a:r>
            <a:r>
              <a:rPr lang="en-US" b="1" i="0" dirty="0">
                <a:solidFill>
                  <a:srgbClr val="1A1A1A"/>
                </a:solidFill>
                <a:effectLst/>
                <a:latin typeface="Georgia" panose="02040502050405020303" pitchFamily="18" charset="0"/>
              </a:rPr>
              <a:t> Transfer Protocol</a:t>
            </a:r>
            <a:br>
              <a:rPr lang="en-US" u="none" strike="noStrike" dirty="0">
                <a:solidFill>
                  <a:srgbClr val="0645AD"/>
                </a:solidFill>
                <a:effectLst/>
              </a:rPr>
            </a:br>
            <a:r>
              <a:rPr lang="en-US" u="none" strike="noStrike" dirty="0">
                <a:solidFill>
                  <a:srgbClr val="0645AD"/>
                </a:solidFill>
                <a:effectLst/>
              </a:rPr>
              <a:t>http://info.cern.ch/hypertext/WWW/TheProject.html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1G analog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1991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finland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2G digital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Sms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and MMS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7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1993 Lycos search engine and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browser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Mosaic (browser)"/>
              </a:rPr>
              <a:t>Mosaic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1994"/>
              </a:rPr>
              <a:t>1994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Eerste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online-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winkel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intershop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1995"/>
              </a:rPr>
              <a:t>1995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Eerste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online-radio met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RealAudio"/>
              </a:rPr>
              <a:t>RealAudio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Eerste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toepassingen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van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Java (programmeertaal)"/>
              </a:rPr>
              <a:t>Java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JavaScript"/>
              </a:rPr>
              <a:t>JavaScript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1996"/>
              </a:rPr>
              <a:t>1996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Eerste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Internettelefonie"/>
              </a:rPr>
              <a:t>internettelefonie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Browseroorlog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tussen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Internet Explorer"/>
              </a:rPr>
              <a:t>Internet Explorer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Netscape Navigator"/>
              </a:rPr>
              <a:t>Netscape Navigator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1997"/>
              </a:rPr>
              <a:t>1997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Eerste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sociale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netwerk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SixDegrees.com.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/>
              </a:rPr>
              <a:t>[3]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64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r>
              <a:rPr lang="en-US" dirty="0">
                <a:effectLst/>
              </a:rPr>
              <a:t>21 September 1997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sng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Institute of Electrical and Electronics Engineers</a:t>
            </a:r>
            <a:endParaRPr lang="en-US" dirty="0">
              <a:effectLst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EEE 802.11"/>
              </a:rPr>
              <a:t>IEEE 802.11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family of standards,</a:t>
            </a:r>
            <a:endParaRPr lang="en-US" dirty="0">
              <a:effectLst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exchange data by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Radio wave"/>
              </a:rPr>
              <a:t>radio waves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2.4 gigahertz (120 mm)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 gigahertz (60 mm)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3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History of the internet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Jarne Everaerts</a:t>
            </a: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7DB4-1A35-8A95-A563-A6C37940F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 gentle its my first time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2F94A8-581F-D1BC-4435-5104D6E5A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D6F42-CF69-0693-792A-9099C6E0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Let's lose these cords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3CD8FDEB-30AD-BD07-5EF3-FD02497EB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46570" y="833774"/>
            <a:ext cx="6202238" cy="51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72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187C1-B9B0-E71A-A3E0-8982074A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800" cap="all" spc="-100">
                <a:solidFill>
                  <a:schemeClr val="tx1"/>
                </a:solidFill>
              </a:rPr>
              <a:t>Work hard Play harder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2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A0A5F-156F-AF5E-010D-5A1B6E171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39" b="13656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7293E-A7AB-981C-7924-DFB517DC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Starlink</a:t>
            </a:r>
          </a:p>
        </p:txBody>
      </p:sp>
    </p:spTree>
    <p:extLst>
      <p:ext uri="{BB962C8B-B14F-4D97-AF65-F5344CB8AC3E}">
        <p14:creationId xmlns:p14="http://schemas.microsoft.com/office/powerpoint/2010/main" val="3907039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3074" name="Picture 2" descr="The More You Know | Know Your Meme">
            <a:extLst>
              <a:ext uri="{FF2B5EF4-FFF2-40B4-BE49-F238E27FC236}">
                <a16:creationId xmlns:a16="http://schemas.microsoft.com/office/drawing/2014/main" id="{4F27E07A-D7BD-418D-29D4-97372B3B10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9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791F-EDCF-EEC5-F44C-0900C253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GB" dirty="0"/>
              <a:t>How did it all start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CF17-4338-3C30-D3D2-E89AB83C7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Cold war </a:t>
            </a:r>
          </a:p>
          <a:p>
            <a:pPr marL="0" indent="0">
              <a:buNone/>
            </a:pPr>
            <a:endParaRPr lang="en-GB" sz="2400" i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400" i="1" dirty="0">
              <a:latin typeface="Arial" panose="020B0604020202020204" pitchFamily="34" charset="0"/>
            </a:endParaRPr>
          </a:p>
          <a:p>
            <a:r>
              <a:rPr lang="en-US" sz="2400" dirty="0"/>
              <a:t>Sputnik 1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ARPA</a:t>
            </a:r>
          </a:p>
          <a:p>
            <a:endParaRPr lang="en-US" sz="2400" dirty="0"/>
          </a:p>
        </p:txBody>
      </p:sp>
      <p:pic>
        <p:nvPicPr>
          <p:cNvPr id="4" name="Picture 3" descr="A light from a ceiling&#10;&#10;Description automatically generated with low confidence">
            <a:extLst>
              <a:ext uri="{FF2B5EF4-FFF2-40B4-BE49-F238E27FC236}">
                <a16:creationId xmlns:a16="http://schemas.microsoft.com/office/drawing/2014/main" id="{14E1C631-45B9-CC8D-53CA-0EA43FB0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59" b="-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1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De ontwikkeling van ARPANET naar Internet :: Geschiedenisvanhetinternet">
            <a:extLst>
              <a:ext uri="{FF2B5EF4-FFF2-40B4-BE49-F238E27FC236}">
                <a16:creationId xmlns:a16="http://schemas.microsoft.com/office/drawing/2014/main" id="{89D07F86-B39E-DFE7-894A-59A5F6B2F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7" r="2" b="7641"/>
          <a:stretch/>
        </p:blipFill>
        <p:spPr bwMode="auto">
          <a:xfrm>
            <a:off x="-3347" y="3429010"/>
            <a:ext cx="566346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DFA5A-6B8A-C940-5845-5EF40CF8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80" y="642594"/>
            <a:ext cx="5245269" cy="1371600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1"/>
                </a:solidFill>
              </a:rPr>
              <a:t>ARPANET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1028" name="Picture 4" descr="ARPANET Wat is het, waar dient het voor en hoe werkte deze eerste  primitieve versie van internet? - Computermanie">
            <a:extLst>
              <a:ext uri="{FF2B5EF4-FFF2-40B4-BE49-F238E27FC236}">
                <a16:creationId xmlns:a16="http://schemas.microsoft.com/office/drawing/2014/main" id="{9581EFCE-843F-B243-9960-7E223C80D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r="5698"/>
          <a:stretch/>
        </p:blipFill>
        <p:spPr bwMode="auto">
          <a:xfrm>
            <a:off x="0" y="13063"/>
            <a:ext cx="566346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6B44-D2A4-8164-B426-31B531FC6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580" y="2103120"/>
            <a:ext cx="5245269" cy="3931920"/>
          </a:xfrm>
        </p:spPr>
        <p:txBody>
          <a:bodyPr>
            <a:normAutofit/>
          </a:bodyPr>
          <a:lstStyle/>
          <a:p>
            <a:r>
              <a:rPr lang="en-GB" sz="2000" dirty="0"/>
              <a:t>Packet-Switching</a:t>
            </a:r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Military use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43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4B3D3-179C-E2EB-40A9-39230D70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/>
              <a:t>Don’t shoot the IMP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0BA5AB-B06F-4A88-AB48-687F1D2A6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9534" y="1225575"/>
            <a:ext cx="2135339" cy="44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42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82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84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7" name="Rectangle 86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9ADA5-D876-5F62-C38A-05A52B8CB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GB"/>
              <a:t>Communication is the Key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132BE-B3B5-4C50-09CA-7DF3F11A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GB"/>
              <a:t>Email</a:t>
            </a:r>
            <a:br>
              <a:rPr lang="en-GB"/>
            </a:br>
            <a:br>
              <a:rPr lang="en-GB"/>
            </a:br>
            <a:br>
              <a:rPr lang="en-GB"/>
            </a:br>
            <a:endParaRPr lang="en-GB"/>
          </a:p>
          <a:p>
            <a:r>
              <a:rPr lang="en-GB"/>
              <a:t>TCP/IP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 lang="en-GB"/>
          </a:p>
          <a:p>
            <a:r>
              <a:rPr lang="en-GB"/>
              <a:t>DNS</a:t>
            </a:r>
            <a:br>
              <a:rPr lang="en-GB"/>
            </a:br>
            <a:br>
              <a:rPr lang="en-GB"/>
            </a:br>
            <a:br>
              <a:rPr lang="en-GB"/>
            </a:br>
            <a:endParaRPr lang="en-GB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E3C85-F48D-3369-D510-AA84D9E1A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1" r="20103" b="-2"/>
          <a:stretch/>
        </p:blipFill>
        <p:spPr>
          <a:xfrm>
            <a:off x="7837371" y="237744"/>
            <a:ext cx="4124416" cy="3191256"/>
          </a:xfrm>
          <a:prstGeom prst="rect">
            <a:avLst/>
          </a:prstGeom>
        </p:spPr>
      </p:pic>
      <p:pic>
        <p:nvPicPr>
          <p:cNvPr id="2050" name="Picture 2" descr="Wat is DNS? Een uitleg van het domeinnaamsysteem">
            <a:extLst>
              <a:ext uri="{FF2B5EF4-FFF2-40B4-BE49-F238E27FC236}">
                <a16:creationId xmlns:a16="http://schemas.microsoft.com/office/drawing/2014/main" id="{02D9CFE5-8CF3-2474-7B14-9FCBD3756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547" b="-2"/>
          <a:stretch/>
        </p:blipFill>
        <p:spPr bwMode="auto">
          <a:xfrm>
            <a:off x="7837370" y="3429000"/>
            <a:ext cx="4124416" cy="31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7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C0319-1254-E0AB-6F7E-6AAA8CB58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Dial up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Dial_up_modem_noises">
            <a:hlinkClick r:id="" action="ppaction://media"/>
            <a:extLst>
              <a:ext uri="{FF2B5EF4-FFF2-40B4-BE49-F238E27FC236}">
                <a16:creationId xmlns:a16="http://schemas.microsoft.com/office/drawing/2014/main" id="{D331F0FB-D23B-4139-AB6E-C45E3CB327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519.1541"/>
                </p14:media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7323" y="3595586"/>
            <a:ext cx="487363" cy="487363"/>
          </a:xfrm>
          <a:prstGeom prst="rect">
            <a:avLst/>
          </a:prstGeom>
        </p:spPr>
      </p:pic>
      <p:pic>
        <p:nvPicPr>
          <p:cNvPr id="7" name="Graphic 6" descr="Telephone">
            <a:extLst>
              <a:ext uri="{FF2B5EF4-FFF2-40B4-BE49-F238E27FC236}">
                <a16:creationId xmlns:a16="http://schemas.microsoft.com/office/drawing/2014/main" id="{589468BE-B763-E1FB-D627-A171ABDD6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9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A65FF-6959-AC1F-CB08-1DCC3209B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88" b="4775"/>
          <a:stretch/>
        </p:blipFill>
        <p:spPr>
          <a:xfrm>
            <a:off x="-1" y="10"/>
            <a:ext cx="12192000" cy="4551026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0DDDF-FB46-F90E-8407-EB55FBCB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The start of something new</a:t>
            </a:r>
            <a:endParaRPr lang="en-US" sz="4400" cap="all" spc="-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5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3B1E5-E8D0-0010-9E51-45D56B64E2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80770" y="643467"/>
            <a:ext cx="2456192" cy="34472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3E45F7-B82B-A0CE-8318-12530C1A38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83491" y="644075"/>
            <a:ext cx="4599285" cy="344607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FA131-3A36-ACC2-AF3E-5FCAB814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World Wide Web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74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891C27D-8C9D-415C-A639-23D76B7B1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F4C0D6-B7E0-42D0-A57F-6781017A2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4D6D08-A7F1-4445-BA2E-E449562C0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7C1A41-D915-4D26-8D5E-C01B2716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0B663E-F671-4504-99A8-455955469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27" y="805446"/>
            <a:ext cx="6570161" cy="5244497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F89585-ECD6-4B38-96B1-AD41A1BD4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6FCD50-3FE8-4AB2-B746-2CC0EA9D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E90108-E441-4AF0-A059-613D076C7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422045-789A-442D-9E39-6FC4EC452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Wireless router">
            <a:extLst>
              <a:ext uri="{FF2B5EF4-FFF2-40B4-BE49-F238E27FC236}">
                <a16:creationId xmlns:a16="http://schemas.microsoft.com/office/drawing/2014/main" id="{97C8D5CC-4314-F1E8-8E02-AE2500D82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794" y="1685122"/>
            <a:ext cx="3891026" cy="389102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F4C63FE-9526-4F8E-BCFD-954D2EF94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55690-95BB-0228-021F-437A1BAC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182454"/>
            <a:ext cx="3238829" cy="3480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/>
              <a:t>Mobile Broadband</a:t>
            </a:r>
          </a:p>
        </p:txBody>
      </p:sp>
    </p:spTree>
    <p:extLst>
      <p:ext uri="{BB962C8B-B14F-4D97-AF65-F5344CB8AC3E}">
        <p14:creationId xmlns:p14="http://schemas.microsoft.com/office/powerpoint/2010/main" val="2567132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F3B215-496E-4790-A364-7C1C46DEC7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{BA6F7F61-F097-4456-ADFD-F16376ABFE24}tf78829772_win32</Template>
  <TotalTime>0</TotalTime>
  <Words>380</Words>
  <Application>Microsoft Office PowerPoint</Application>
  <PresentationFormat>Widescreen</PresentationFormat>
  <Paragraphs>76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</vt:lpstr>
      <vt:lpstr>Calibri</vt:lpstr>
      <vt:lpstr>Garamond</vt:lpstr>
      <vt:lpstr>Georgia</vt:lpstr>
      <vt:lpstr>Sagona Book</vt:lpstr>
      <vt:lpstr>Sagona ExtraLight</vt:lpstr>
      <vt:lpstr>SavonVTI</vt:lpstr>
      <vt:lpstr>History of the internet </vt:lpstr>
      <vt:lpstr>How did it all start</vt:lpstr>
      <vt:lpstr>ARPANET</vt:lpstr>
      <vt:lpstr>Don’t shoot the IMP</vt:lpstr>
      <vt:lpstr>Communication is the Key</vt:lpstr>
      <vt:lpstr>Dial up</vt:lpstr>
      <vt:lpstr>The start of something new</vt:lpstr>
      <vt:lpstr>World Wide Web</vt:lpstr>
      <vt:lpstr>Mobile Broadband</vt:lpstr>
      <vt:lpstr>Be gentle its my first time</vt:lpstr>
      <vt:lpstr>Let's lose these cords</vt:lpstr>
      <vt:lpstr>Work hard Play harder</vt:lpstr>
      <vt:lpstr>Starlink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the internet </dc:title>
  <dc:creator>jarne everaerts</dc:creator>
  <cp:lastModifiedBy>jarne everaerts</cp:lastModifiedBy>
  <cp:revision>8</cp:revision>
  <dcterms:created xsi:type="dcterms:W3CDTF">2022-05-12T09:11:12Z</dcterms:created>
  <dcterms:modified xsi:type="dcterms:W3CDTF">2022-05-20T10:06:55Z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